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6" r:id="rId3"/>
    <p:sldId id="302" r:id="rId4"/>
    <p:sldId id="271" r:id="rId5"/>
    <p:sldId id="301" r:id="rId6"/>
    <p:sldId id="293" r:id="rId7"/>
    <p:sldId id="297" r:id="rId8"/>
    <p:sldId id="289" r:id="rId9"/>
    <p:sldId id="284" r:id="rId10"/>
    <p:sldId id="304" r:id="rId11"/>
    <p:sldId id="299" r:id="rId12"/>
    <p:sldId id="283" r:id="rId13"/>
  </p:sldIdLst>
  <p:sldSz cx="9144000" cy="5143500" type="screen16x9"/>
  <p:notesSz cx="680878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E00"/>
    <a:srgbClr val="EEB500"/>
    <a:srgbClr val="584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660"/>
  </p:normalViewPr>
  <p:slideViewPr>
    <p:cSldViewPr>
      <p:cViewPr>
        <p:scale>
          <a:sx n="120" d="100"/>
          <a:sy n="120" d="100"/>
        </p:scale>
        <p:origin x="-1476" y="-5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4" cy="49704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3" cy="49704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DDAFC902-B060-4827-8D0F-B1A261203EFA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881"/>
            <a:ext cx="2951164" cy="49704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038" y="9443881"/>
            <a:ext cx="2951163" cy="49704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4E09B1A3-B52C-450F-AB8B-D84E671F3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10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0475" cy="498852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2"/>
            <a:ext cx="2950475" cy="498852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F4126C62-63AE-4574-9273-CB763A8C1155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7412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84835"/>
            <a:ext cx="5447030" cy="3914864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0475" cy="498851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3663"/>
            <a:ext cx="2950475" cy="498851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0FC76673-0A27-4B59-9950-8DDCBEC56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1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B3F0-E4F0-4503-AFDA-7E6E5F9E7D25}" type="datetime1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5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A7CC-4CC4-4540-A794-BC0501678C19}" type="datetime1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4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BC1C-71A2-4933-ABA2-5FD8C6D3C63B}" type="datetime1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54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4935-D67D-4182-AF5D-BB1276880916}" type="datetime1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82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1EA-D0EB-4FA8-8170-6813BE8F394D}" type="datetime1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70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F716F-681F-4979-9851-93B03979CE86}" type="datetime1">
              <a:rPr lang="ru-RU" smtClean="0"/>
              <a:t>15.12.2025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2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8C7B-9ADB-41BA-A55D-4D3F0695B71E}" type="datetime1">
              <a:rPr lang="ru-RU" smtClean="0"/>
              <a:t>15.12.2025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2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5B53C-431A-401F-BC4E-05FF3C48C890}" type="datetime1">
              <a:rPr lang="ru-RU" smtClean="0"/>
              <a:t>15.12.2025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875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F3A1-0296-456E-9C93-A92A355E10B5}" type="datetime1">
              <a:rPr lang="ru-RU" smtClean="0"/>
              <a:t>15.12.2025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53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AE72-88C5-4480-BF1E-FC2071F1D53C}" type="datetime1">
              <a:rPr lang="ru-RU" smtClean="0"/>
              <a:t>15.12.2025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63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F8BA3-E188-4209-AD16-CB05A2F6036C}" type="datetime1">
              <a:rPr lang="ru-RU" smtClean="0"/>
              <a:t>15.12.2025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0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61CC-0FC7-4E3F-A0EB-A55C1B9F9107}" type="datetime1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14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login.consultant.ru/link/?req=doc&amp;base=LAW&amp;n=197155&amp;dst=100023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login.consultant.ru/link/?req=doc&amp;base=LAW&amp;n=205359&amp;dst=10001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ogin.consultant.ru/link/?req=doc&amp;base=LAW&amp;n=197155&amp;dst=100014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43772" y="170125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1468" y="415298"/>
            <a:ext cx="65934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Narrow" pitchFamily="34" charset="0"/>
              </a:rPr>
              <a:t>МЕЖРАЙОННАЯ ИФНС РОССИИ № 30 ПО ЧЕЛЯБИНСКОЙ ОБЛАСТИ</a:t>
            </a:r>
            <a:endParaRPr lang="ru-RU" sz="2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11560" y="1245013"/>
            <a:ext cx="79600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300" b="1" spc="50" dirty="0" smtClean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FF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3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Изменения по НДС </a:t>
            </a:r>
            <a:r>
              <a:rPr lang="en-US" sz="33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ru-RU" sz="33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3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01.01.2026г. </a:t>
            </a:r>
            <a:endParaRPr lang="ru-RU" sz="33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FF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1367" y="3692876"/>
            <a:ext cx="8040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Начальник отдела камеральных проверок № 1 </a:t>
            </a:r>
            <a:r>
              <a:rPr lang="ru-RU" sz="2400" b="1" spc="50" dirty="0" err="1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Кербель</a:t>
            </a:r>
            <a:r>
              <a:rPr lang="ru-RU" sz="24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Мария Валерьевна</a:t>
            </a:r>
            <a:endParaRPr lang="ru-RU" sz="24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70C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87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48267" y="437628"/>
            <a:ext cx="8743981" cy="449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"/>
          <p:cNvSpPr txBox="1">
            <a:spLocks/>
          </p:cNvSpPr>
          <p:nvPr/>
        </p:nvSpPr>
        <p:spPr>
          <a:xfrm>
            <a:off x="218724" y="267494"/>
            <a:ext cx="8665556" cy="4642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/>
              <a:t> </a:t>
            </a:r>
          </a:p>
          <a:p>
            <a:endParaRPr lang="ru-RU" sz="1800" b="1" dirty="0"/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Операции </a:t>
            </a:r>
            <a:r>
              <a:rPr lang="ru-RU" sz="1600" b="1" dirty="0">
                <a:solidFill>
                  <a:schemeClr val="tx1"/>
                </a:solidFill>
              </a:rPr>
              <a:t>по реализации </a:t>
            </a:r>
            <a:r>
              <a:rPr lang="ru-RU" sz="1600" b="1" dirty="0" err="1">
                <a:solidFill>
                  <a:schemeClr val="tx1"/>
                </a:solidFill>
              </a:rPr>
              <a:t>добычниками</a:t>
            </a:r>
            <a:r>
              <a:rPr lang="ru-RU" sz="1600" b="1" dirty="0">
                <a:solidFill>
                  <a:schemeClr val="tx1"/>
                </a:solidFill>
              </a:rPr>
              <a:t> руды, содержащей драгметаллы, аффинажным компаниям </a:t>
            </a:r>
            <a:r>
              <a:rPr lang="ru-RU" sz="1600" dirty="0">
                <a:solidFill>
                  <a:schemeClr val="tx1"/>
                </a:solidFill>
              </a:rPr>
              <a:t>перенесены из льготы и будут облагаться НДС по ставке 0% </a:t>
            </a:r>
          </a:p>
          <a:p>
            <a:pPr algn="l"/>
            <a:endParaRPr lang="ru-RU" sz="1600" dirty="0">
              <a:solidFill>
                <a:schemeClr val="tx1"/>
              </a:solidFill>
            </a:endParaRPr>
          </a:p>
          <a:p>
            <a:pPr algn="l"/>
            <a:r>
              <a:rPr lang="ru-RU" sz="1600" b="1" dirty="0">
                <a:solidFill>
                  <a:schemeClr val="tx1"/>
                </a:solidFill>
              </a:rPr>
              <a:t>Исключены из </a:t>
            </a:r>
            <a:r>
              <a:rPr lang="ru-RU" sz="1600" b="1" dirty="0" err="1">
                <a:solidFill>
                  <a:schemeClr val="tx1"/>
                </a:solidFill>
              </a:rPr>
              <a:t>льготируемых</a:t>
            </a:r>
            <a:r>
              <a:rPr lang="ru-RU" sz="1600" b="1" dirty="0">
                <a:solidFill>
                  <a:schemeClr val="tx1"/>
                </a:solidFill>
              </a:rPr>
              <a:t> операций по НДС услуги </a:t>
            </a:r>
            <a:endParaRPr lang="ru-RU" sz="1600" dirty="0">
              <a:solidFill>
                <a:schemeClr val="tx1"/>
              </a:solidFill>
            </a:endParaRP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→ связанных с обслуживанием банковских карт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→ операций </a:t>
            </a:r>
            <a:r>
              <a:rPr lang="ru-RU" sz="1600" dirty="0" err="1">
                <a:solidFill>
                  <a:schemeClr val="tx1"/>
                </a:solidFill>
              </a:rPr>
              <a:t>эквайринга</a:t>
            </a:r>
            <a:r>
              <a:rPr lang="ru-RU" sz="1600" dirty="0">
                <a:solidFill>
                  <a:schemeClr val="tx1"/>
                </a:solidFill>
              </a:rPr>
              <a:t>, процессинга </a:t>
            </a:r>
          </a:p>
          <a:p>
            <a:pPr algn="l"/>
            <a:endParaRPr lang="ru-RU" sz="16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Не </a:t>
            </a:r>
            <a:r>
              <a:rPr lang="ru-RU" sz="1600" b="1" dirty="0">
                <a:solidFill>
                  <a:schemeClr val="tx1"/>
                </a:solidFill>
              </a:rPr>
              <a:t>признается объектом налогообложения НДС </a:t>
            </a:r>
            <a:r>
              <a:rPr lang="ru-RU" sz="1600" dirty="0">
                <a:solidFill>
                  <a:schemeClr val="tx1"/>
                </a:solidFill>
              </a:rPr>
              <a:t>передача недвижимости, изымаемой для </a:t>
            </a:r>
            <a:r>
              <a:rPr lang="ru-RU" sz="1600" dirty="0" err="1">
                <a:solidFill>
                  <a:schemeClr val="tx1"/>
                </a:solidFill>
              </a:rPr>
              <a:t>гос.нужд</a:t>
            </a:r>
            <a:r>
              <a:rPr lang="ru-RU" sz="1600" dirty="0">
                <a:solidFill>
                  <a:schemeClr val="tx1"/>
                </a:solidFill>
              </a:rPr>
              <a:t> с компенсацией денежных средств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Включены в </a:t>
            </a:r>
            <a:r>
              <a:rPr lang="ru-RU" sz="1600" b="1" dirty="0" err="1">
                <a:solidFill>
                  <a:schemeClr val="tx1"/>
                </a:solidFill>
              </a:rPr>
              <a:t>льготируемые</a:t>
            </a:r>
            <a:r>
              <a:rPr lang="ru-RU" sz="1600" b="1" dirty="0">
                <a:solidFill>
                  <a:schemeClr val="tx1"/>
                </a:solidFill>
              </a:rPr>
              <a:t> операции по НДС </a:t>
            </a:r>
            <a:r>
              <a:rPr lang="ru-RU" sz="1600" dirty="0">
                <a:solidFill>
                  <a:schemeClr val="tx1"/>
                </a:solidFill>
              </a:rPr>
              <a:t>(417-ФЗ от 17.11.2025)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→ выплата банками процентов в драгметаллах в слитках (договор банковского счета (вклада))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→ размещение банками драгметаллов, не привлеченных во вклады</a:t>
            </a:r>
          </a:p>
          <a:p>
            <a:pPr algn="l"/>
            <a:r>
              <a:rPr lang="ru-RU" sz="2200" b="1" dirty="0" smtClean="0">
                <a:solidFill>
                  <a:srgbClr val="00B050"/>
                </a:solidFill>
                <a:latin typeface="PF Din Text Comp Pro Medium" panose="02000500000000020004" pitchFamily="2" charset="0"/>
              </a:rPr>
              <a:t>        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9</a:t>
            </a:r>
          </a:p>
        </p:txBody>
      </p:sp>
      <p:pic>
        <p:nvPicPr>
          <p:cNvPr id="13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6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4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23998" y="296247"/>
            <a:ext cx="8743981" cy="449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316416" y="4011910"/>
            <a:ext cx="607077" cy="92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"/>
          <p:cNvSpPr txBox="1">
            <a:spLocks/>
          </p:cNvSpPr>
          <p:nvPr/>
        </p:nvSpPr>
        <p:spPr>
          <a:xfrm>
            <a:off x="218724" y="267494"/>
            <a:ext cx="8665556" cy="4876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8424" y="4083918"/>
            <a:ext cx="495856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3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6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9" y="272938"/>
            <a:ext cx="80762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Налоговый период </a:t>
            </a:r>
            <a:r>
              <a:rPr lang="ru-RU" sz="2400" b="1" dirty="0" smtClean="0"/>
              <a:t>– квартал (декларация по НДС предоставляется 4 раза в год)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Способ предоставления </a:t>
            </a:r>
            <a:r>
              <a:rPr lang="ru-RU" sz="2400" b="1" dirty="0" smtClean="0"/>
              <a:t>– ТКС, исключение налоговые агенты ( бумажном носителе)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Срок предоставления </a:t>
            </a:r>
            <a:r>
              <a:rPr lang="ru-RU" sz="2400" b="1" dirty="0" smtClean="0"/>
              <a:t>– 25 число месяца, следующего за отчетным периодом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Срок уплаты </a:t>
            </a:r>
            <a:r>
              <a:rPr lang="ru-RU" sz="2400" b="1" dirty="0" smtClean="0"/>
              <a:t>– частями 1/3 от общей суммы исчисленной к уплате, зачитывается 28 числа каждого месяца следующего за отчетным кварталом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45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373982" y="20023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95536" y="483518"/>
            <a:ext cx="8488744" cy="4140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500" dirty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</p:txBody>
      </p:sp>
      <p:sp>
        <p:nvSpPr>
          <p:cNvPr id="14" name="Объект 1"/>
          <p:cNvSpPr txBox="1">
            <a:spLocks/>
          </p:cNvSpPr>
          <p:nvPr/>
        </p:nvSpPr>
        <p:spPr>
          <a:xfrm>
            <a:off x="611560" y="1131590"/>
            <a:ext cx="7776863" cy="3708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endParaRPr lang="ru-RU" sz="2000" dirty="0" smtClean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  <a:p>
            <a:pPr>
              <a:spcBef>
                <a:spcPts val="1200"/>
              </a:spcBef>
            </a:pPr>
            <a:endParaRPr lang="ru-RU" sz="2000" dirty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  <a:p>
            <a:pPr>
              <a:spcBef>
                <a:spcPts val="1200"/>
              </a:spcBef>
            </a:pPr>
            <a:r>
              <a:rPr lang="ru-RU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  <a:p>
            <a:pPr algn="just">
              <a:spcBef>
                <a:spcPts val="1200"/>
              </a:spcBef>
            </a:pPr>
            <a:endParaRPr lang="ru-RU" sz="2400" dirty="0">
              <a:solidFill>
                <a:srgbClr val="0070C0"/>
              </a:solidFill>
              <a:latin typeface="PF Din Text Comp Pro Medium" panose="02000500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0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95209" y="96805"/>
            <a:ext cx="8743981" cy="4744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25" y="96805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5" y="627534"/>
            <a:ext cx="82070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600" dirty="0" smtClean="0"/>
              <a:t>Внесены изменения в </a:t>
            </a:r>
            <a:r>
              <a:rPr lang="ru-RU" sz="2600" dirty="0" err="1" smtClean="0"/>
              <a:t>пп</a:t>
            </a:r>
            <a:r>
              <a:rPr lang="ru-RU" sz="2600" dirty="0" smtClean="0"/>
              <a:t> «в» п.8 ст.2 </a:t>
            </a:r>
          </a:p>
          <a:p>
            <a:pPr algn="ctr"/>
            <a:r>
              <a:rPr lang="ru-RU" sz="2600" dirty="0" smtClean="0"/>
              <a:t>Федерального закона от 28.11.2025 № 425-ФЗ</a:t>
            </a:r>
            <a:endParaRPr lang="ru-RU" sz="2600" dirty="0"/>
          </a:p>
          <a:p>
            <a:endParaRPr lang="ru-RU" dirty="0"/>
          </a:p>
          <a:p>
            <a:r>
              <a:rPr lang="ru-RU" b="1" dirty="0" smtClean="0"/>
              <a:t>    </a:t>
            </a:r>
          </a:p>
          <a:p>
            <a:r>
              <a:rPr lang="ru-RU" sz="2200" b="1" dirty="0" smtClean="0"/>
              <a:t>Увеличена </a:t>
            </a:r>
            <a:r>
              <a:rPr lang="ru-RU" sz="2200" b="1" dirty="0"/>
              <a:t>ставка </a:t>
            </a:r>
            <a:endParaRPr lang="ru-RU" sz="2200" dirty="0"/>
          </a:p>
          <a:p>
            <a:r>
              <a:rPr lang="ru-RU" sz="2200" dirty="0" smtClean="0"/>
              <a:t>        с </a:t>
            </a:r>
            <a:r>
              <a:rPr lang="ru-RU" sz="2200" dirty="0"/>
              <a:t>20% до 22% </a:t>
            </a:r>
            <a:endParaRPr lang="ru-RU" sz="2200" dirty="0">
              <a:cs typeface="Times New Roman" panose="02020603050405020304" pitchFamily="18" charset="0"/>
            </a:endParaRPr>
          </a:p>
          <a:p>
            <a:endParaRPr lang="ru-RU" sz="16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  <a:p>
            <a:endParaRPr lang="ru-RU" sz="16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78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323527" y="187650"/>
            <a:ext cx="8743981" cy="4744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" y="3914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83405" y="461087"/>
            <a:ext cx="7873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Согласно изменениям , внесенным в Федеральный закон от 12.07.2024 № 176-ФЗ в главы 21 и 26.2 НК РФ, с 1 января 2025г. все налогоплательщики, применяющие УСН признаются плательщиками НДС</a:t>
            </a:r>
            <a:endParaRPr lang="ru-RU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B05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5" y="1463604"/>
            <a:ext cx="828775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Доход :  </a:t>
            </a:r>
          </a:p>
          <a:p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В 2025г. -менее   60 </a:t>
            </a:r>
            <a:r>
              <a:rPr lang="ru-RU" b="1" dirty="0" err="1" smtClean="0">
                <a:latin typeface="+mj-lt"/>
                <a:cs typeface="Times New Roman" panose="02020603050405020304" pitchFamily="18" charset="0"/>
              </a:rPr>
              <a:t>млн.руб</a:t>
            </a:r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.-  освобождение от уплаты  НДС ( ст. 145 НК РФ)</a:t>
            </a:r>
          </a:p>
          <a:p>
            <a:endParaRPr lang="ru-RU" b="1" dirty="0">
              <a:latin typeface="+mj-lt"/>
              <a:cs typeface="Times New Roman" panose="02020603050405020304" pitchFamily="18" charset="0"/>
            </a:endParaRPr>
          </a:p>
          <a:p>
            <a:r>
              <a:rPr lang="ru-RU" dirty="0" smtClean="0">
                <a:cs typeface="Times New Roman" panose="02020603050405020304" pitchFamily="18" charset="0"/>
              </a:rPr>
              <a:t>В 2026г.  - менее 20 млн. руб.</a:t>
            </a:r>
            <a:r>
              <a:rPr lang="ru-RU" dirty="0">
                <a:cs typeface="Times New Roman" panose="02020603050405020304" pitchFamily="18" charset="0"/>
              </a:rPr>
              <a:t> </a:t>
            </a:r>
            <a:r>
              <a:rPr lang="ru-RU" dirty="0" smtClean="0">
                <a:cs typeface="Times New Roman" panose="02020603050405020304" pitchFamily="18" charset="0"/>
              </a:rPr>
              <a:t> -освобождение </a:t>
            </a:r>
            <a:r>
              <a:rPr lang="ru-RU" dirty="0">
                <a:cs typeface="Times New Roman" panose="02020603050405020304" pitchFamily="18" charset="0"/>
              </a:rPr>
              <a:t>от уплаты  НДС ( ст. 145 НК РФ)</a:t>
            </a:r>
          </a:p>
          <a:p>
            <a:r>
              <a:rPr lang="ru-RU" dirty="0">
                <a:cs typeface="Times New Roman" panose="02020603050405020304" pitchFamily="18" charset="0"/>
              </a:rPr>
              <a:t>В </a:t>
            </a:r>
            <a:r>
              <a:rPr lang="ru-RU" dirty="0" smtClean="0">
                <a:cs typeface="Times New Roman" panose="02020603050405020304" pitchFamily="18" charset="0"/>
              </a:rPr>
              <a:t>2027г</a:t>
            </a:r>
            <a:r>
              <a:rPr lang="ru-RU" dirty="0">
                <a:cs typeface="Times New Roman" panose="02020603050405020304" pitchFamily="18" charset="0"/>
              </a:rPr>
              <a:t>.  - менее </a:t>
            </a:r>
            <a:r>
              <a:rPr lang="ru-RU" dirty="0" smtClean="0">
                <a:cs typeface="Times New Roman" panose="02020603050405020304" pitchFamily="18" charset="0"/>
              </a:rPr>
              <a:t>15 </a:t>
            </a:r>
            <a:r>
              <a:rPr lang="ru-RU" dirty="0">
                <a:cs typeface="Times New Roman" panose="02020603050405020304" pitchFamily="18" charset="0"/>
              </a:rPr>
              <a:t>млн. руб.  -освобождение от уплаты  НДС ( ст. 145 НК РФ)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В 2028г</a:t>
            </a:r>
            <a:r>
              <a:rPr lang="ru-RU" dirty="0">
                <a:cs typeface="Times New Roman" panose="02020603050405020304" pitchFamily="18" charset="0"/>
              </a:rPr>
              <a:t>.  - менее </a:t>
            </a:r>
            <a:r>
              <a:rPr lang="ru-RU" dirty="0" smtClean="0">
                <a:cs typeface="Times New Roman" panose="02020603050405020304" pitchFamily="18" charset="0"/>
              </a:rPr>
              <a:t>10 </a:t>
            </a:r>
            <a:r>
              <a:rPr lang="ru-RU" dirty="0">
                <a:cs typeface="Times New Roman" panose="02020603050405020304" pitchFamily="18" charset="0"/>
              </a:rPr>
              <a:t>млн. руб.  -освобождение от уплаты  НДС ( ст. 145 НК РФ)</a:t>
            </a:r>
          </a:p>
          <a:p>
            <a:endParaRPr lang="ru-RU" b="1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От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0 млн. руб. до 272,5млн.руб.-  исчисление реализации по ставке 5%, 7% либо 22%</a:t>
            </a:r>
          </a:p>
          <a:p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От 272,5 </a:t>
            </a:r>
            <a:r>
              <a:rPr lang="ru-RU" b="1" dirty="0" err="1" smtClean="0">
                <a:latin typeface="+mj-lt"/>
                <a:cs typeface="Times New Roman" panose="02020603050405020304" pitchFamily="18" charset="0"/>
              </a:rPr>
              <a:t>млн.руб</a:t>
            </a:r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. до 490,5 </a:t>
            </a:r>
            <a:r>
              <a:rPr lang="ru-RU" b="1" dirty="0" err="1" smtClean="0">
                <a:latin typeface="+mj-lt"/>
                <a:cs typeface="Times New Roman" panose="02020603050405020304" pitchFamily="18" charset="0"/>
              </a:rPr>
              <a:t>млн.руб</a:t>
            </a:r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. </a:t>
            </a:r>
            <a:r>
              <a:rPr lang="ru-RU" dirty="0" smtClean="0">
                <a:cs typeface="Times New Roman" panose="02020603050405020304" pitchFamily="18" charset="0"/>
              </a:rPr>
              <a:t>-  </a:t>
            </a:r>
            <a:r>
              <a:rPr lang="ru-RU" dirty="0">
                <a:cs typeface="Times New Roman" panose="02020603050405020304" pitchFamily="18" charset="0"/>
              </a:rPr>
              <a:t>исчисление реализации по ставке </a:t>
            </a:r>
            <a:r>
              <a:rPr lang="ru-RU" dirty="0" smtClean="0">
                <a:cs typeface="Times New Roman" panose="02020603050405020304" pitchFamily="18" charset="0"/>
              </a:rPr>
              <a:t>7</a:t>
            </a:r>
            <a:r>
              <a:rPr lang="ru-RU" dirty="0">
                <a:cs typeface="Times New Roman" panose="02020603050405020304" pitchFamily="18" charset="0"/>
              </a:rPr>
              <a:t>% либо </a:t>
            </a:r>
            <a:r>
              <a:rPr lang="ru-RU" dirty="0" smtClean="0">
                <a:cs typeface="Times New Roman" panose="02020603050405020304" pitchFamily="18" charset="0"/>
              </a:rPr>
              <a:t>22%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Свыше 490,5 </a:t>
            </a:r>
            <a:r>
              <a:rPr lang="ru-RU" dirty="0" err="1">
                <a:cs typeface="Times New Roman" panose="02020603050405020304" pitchFamily="18" charset="0"/>
              </a:rPr>
              <a:t>млн.руб</a:t>
            </a:r>
            <a:r>
              <a:rPr lang="ru-RU" dirty="0">
                <a:cs typeface="Times New Roman" panose="02020603050405020304" pitchFamily="18" charset="0"/>
              </a:rPr>
              <a:t>. </a:t>
            </a:r>
            <a:r>
              <a:rPr lang="ru-RU" dirty="0" smtClean="0">
                <a:cs typeface="Times New Roman" panose="02020603050405020304" pitchFamily="18" charset="0"/>
              </a:rPr>
              <a:t>-  </a:t>
            </a:r>
            <a:r>
              <a:rPr lang="ru-RU" dirty="0">
                <a:cs typeface="Times New Roman" panose="02020603050405020304" pitchFamily="18" charset="0"/>
              </a:rPr>
              <a:t>исчисление реализации по ставке </a:t>
            </a:r>
            <a:r>
              <a:rPr lang="ru-RU" dirty="0" smtClean="0">
                <a:cs typeface="Times New Roman" panose="02020603050405020304" pitchFamily="18" charset="0"/>
              </a:rPr>
              <a:t>22%</a:t>
            </a:r>
            <a:endParaRPr lang="ru-RU" dirty="0">
              <a:cs typeface="Times New Roman" panose="02020603050405020304" pitchFamily="18" charset="0"/>
            </a:endParaRPr>
          </a:p>
          <a:p>
            <a:endParaRPr lang="ru-RU" dirty="0">
              <a:cs typeface="Times New Roman" panose="02020603050405020304" pitchFamily="18" charset="0"/>
            </a:endParaRPr>
          </a:p>
          <a:p>
            <a:endParaRPr lang="ru-RU" sz="16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  <a:p>
            <a:endParaRPr lang="ru-RU" sz="16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01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323527" y="187650"/>
            <a:ext cx="8743981" cy="4744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" y="3914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83405" y="461087"/>
            <a:ext cx="7873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Согласно изменениям , внесенным в Федеральный закон от 12.07.2024 № 176-ФЗ в главы 21 и 26.2 НК РФ, с 1 января 2025г. все налогоплательщики, применяющие УСН признаются плательщиками НДС</a:t>
            </a:r>
            <a:endParaRPr lang="ru-RU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B05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6267" y="1463604"/>
            <a:ext cx="774902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Если доходы НП УСН  ( </a:t>
            </a:r>
            <a:r>
              <a:rPr lang="ru-RU" sz="1600" b="1" dirty="0" err="1" smtClean="0">
                <a:latin typeface="+mj-lt"/>
                <a:cs typeface="Times New Roman" panose="02020603050405020304" pitchFamily="18" charset="0"/>
              </a:rPr>
              <a:t>УСН+патент</a:t>
            </a:r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) за 2025г. не превысили 20млн. руб. , то с 01.01.2026 обязанность по исчислению и уплате НДС в бюджет не возникает ( п.1 ст.145 НК РФ). </a:t>
            </a:r>
          </a:p>
          <a:p>
            <a:endParaRPr lang="ru-RU" sz="1600" b="1" dirty="0" smtClean="0"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cs typeface="Times New Roman" panose="02020603050405020304" pitchFamily="18" charset="0"/>
              </a:rPr>
              <a:t>НЕ </a:t>
            </a:r>
            <a:r>
              <a:rPr lang="ru-RU" sz="1600" b="1" dirty="0">
                <a:cs typeface="Times New Roman" panose="02020603050405020304" pitchFamily="18" charset="0"/>
              </a:rPr>
              <a:t>НУЖНО!</a:t>
            </a:r>
          </a:p>
          <a:p>
            <a:r>
              <a:rPr lang="ru-RU" sz="1600" b="1" dirty="0" smtClean="0">
                <a:latin typeface="+mj-lt"/>
                <a:cs typeface="Times New Roman" panose="02020603050405020304" pitchFamily="18" charset="0"/>
              </a:rPr>
              <a:t>Предоставлять уведомление об использовании права на освобождение</a:t>
            </a:r>
          </a:p>
          <a:p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Предоставлять декларацию по НДС, вести книги покупок и книги продаж</a:t>
            </a:r>
          </a:p>
          <a:p>
            <a:endParaRPr lang="ru-RU" sz="16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  <a:p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Освобождение  (пониженная ставка) не касается случаев, когда:</a:t>
            </a:r>
          </a:p>
          <a:p>
            <a:pPr marL="285750" indent="-285750">
              <a:buFontTx/>
              <a:buChar char="-"/>
            </a:pPr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Налогоплательщик УСН должен выступить налоговым агентом по НДС</a:t>
            </a:r>
          </a:p>
          <a:p>
            <a:pPr marL="285750" indent="-285750">
              <a:buFontTx/>
              <a:buChar char="-"/>
            </a:pPr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Налогоплательщик УСН должен уплатить НДС при ввозе товаров на территорию РФ как из стран ЕАЭС, так и из третьих стран.</a:t>
            </a:r>
          </a:p>
          <a:p>
            <a:pPr marL="285750" indent="-285750">
              <a:buFontTx/>
              <a:buChar char="-"/>
            </a:pPr>
            <a:r>
              <a:rPr lang="ru-RU" sz="1600" b="1" spc="50" dirty="0" smtClean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cs typeface="Times New Roman" panose="02020603050405020304" pitchFamily="18" charset="0"/>
              </a:rPr>
              <a:t>Выставлены счета-фактуры с выделенной суммой налога</a:t>
            </a:r>
          </a:p>
          <a:p>
            <a:endParaRPr lang="ru-RU" sz="16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70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323527" y="187650"/>
            <a:ext cx="8743981" cy="4744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" y="3914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83405" y="461087"/>
            <a:ext cx="7873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Особы условия выбора ставок для «упрощенцев» с  01.01.2026г.</a:t>
            </a:r>
            <a:endParaRPr lang="ru-RU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B05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83405" y="1463604"/>
            <a:ext cx="777189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Лица </a:t>
            </a:r>
            <a:r>
              <a:rPr lang="ru-RU" sz="2000" dirty="0"/>
              <a:t>на УСН впервые перешедшие с 2026г. и далее на ставки НДС 5 % (7%) в течении 4 кварталов </a:t>
            </a:r>
            <a:r>
              <a:rPr lang="ru-RU" sz="2000" dirty="0" smtClean="0"/>
              <a:t> 2026г. могут </a:t>
            </a:r>
            <a:r>
              <a:rPr lang="ru-RU" sz="2000" dirty="0"/>
              <a:t>отказаться от их применения и перейти на ставку НДС 22% </a:t>
            </a:r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Переход с общей ставки 22% на пониженную ставку 5% (7%) осуществляется с 1 числа месяца любого налогового периода (квартала</a:t>
            </a:r>
            <a:r>
              <a:rPr lang="ru-RU" sz="2000" dirty="0" smtClean="0"/>
              <a:t>) в течени</a:t>
            </a:r>
            <a:r>
              <a:rPr lang="ru-RU" sz="2000" dirty="0" smtClean="0"/>
              <a:t>и 2026 года</a:t>
            </a:r>
            <a:endParaRPr lang="ru-RU" sz="2000" dirty="0" smtClean="0"/>
          </a:p>
          <a:p>
            <a:endParaRPr lang="ru-RU" sz="2000" dirty="0"/>
          </a:p>
          <a:p>
            <a:endParaRPr lang="ru-RU" sz="16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71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23998" y="296247"/>
            <a:ext cx="8743981" cy="449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316416" y="4011910"/>
            <a:ext cx="607077" cy="92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"/>
          <p:cNvSpPr txBox="1">
            <a:spLocks/>
          </p:cNvSpPr>
          <p:nvPr/>
        </p:nvSpPr>
        <p:spPr>
          <a:xfrm>
            <a:off x="218724" y="267494"/>
            <a:ext cx="8665556" cy="4876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8424" y="4083918"/>
            <a:ext cx="495856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  <a:endParaRPr lang="ru-RU" dirty="0"/>
          </a:p>
        </p:txBody>
      </p:sp>
      <p:pic>
        <p:nvPicPr>
          <p:cNvPr id="13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6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9" y="272938"/>
            <a:ext cx="807627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sz="2400" b="1" dirty="0"/>
              <a:t>Восстановление «входного» НДС налогоплательщиком УСН </a:t>
            </a:r>
            <a:endParaRPr lang="ru-RU" sz="2400" b="1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При </a:t>
            </a:r>
            <a:r>
              <a:rPr lang="ru-RU" dirty="0"/>
              <a:t>изменении режима налогообложения НДС налогоплательщик УСН обязан восстановить ранее принятый к вычету «входной» НДС, а именно: </a:t>
            </a:r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в </a:t>
            </a:r>
            <a:r>
              <a:rPr lang="ru-RU" dirty="0"/>
              <a:t>случае перехода со ставки НДС в размере </a:t>
            </a:r>
            <a:r>
              <a:rPr lang="ru-RU" dirty="0" smtClean="0"/>
              <a:t>22% </a:t>
            </a:r>
            <a:r>
              <a:rPr lang="ru-RU" dirty="0"/>
              <a:t>(10%) на специальные ставки НДС 5% (7%); </a:t>
            </a:r>
          </a:p>
          <a:p>
            <a:r>
              <a:rPr lang="ru-RU" dirty="0" smtClean="0"/>
              <a:t>-в </a:t>
            </a:r>
            <a:r>
              <a:rPr lang="ru-RU" dirty="0"/>
              <a:t>случае перехода с начала очередного года со ставки НДС в размере </a:t>
            </a:r>
            <a:r>
              <a:rPr lang="ru-RU" dirty="0" smtClean="0"/>
              <a:t>22% </a:t>
            </a:r>
            <a:r>
              <a:rPr lang="ru-RU" dirty="0"/>
              <a:t>(10%) на освобождение </a:t>
            </a:r>
            <a:r>
              <a:rPr lang="ru-RU" dirty="0" smtClean="0"/>
              <a:t>плательщиками налога на добавленную стоимость в 2026г.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96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18724" y="429060"/>
            <a:ext cx="8743981" cy="449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"/>
          <p:cNvSpPr txBox="1">
            <a:spLocks/>
          </p:cNvSpPr>
          <p:nvPr/>
        </p:nvSpPr>
        <p:spPr>
          <a:xfrm>
            <a:off x="218724" y="195486"/>
            <a:ext cx="8665556" cy="4824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700" dirty="0" err="1" smtClean="0">
                <a:solidFill>
                  <a:srgbClr val="FF0000"/>
                </a:solidFill>
                <a:latin typeface="PF Din Text Comp Pro Medium" panose="02000500000000020004" pitchFamily="2" charset="0"/>
              </a:rPr>
              <a:t>Ппреимущества</a:t>
            </a:r>
            <a:r>
              <a:rPr lang="ru-RU" sz="2700" dirty="0" smtClean="0">
                <a:solidFill>
                  <a:srgbClr val="FF0000"/>
                </a:solidFill>
                <a:latin typeface="PF Din Text Comp Pro Medium" panose="02000500000000020004" pitchFamily="2" charset="0"/>
              </a:rPr>
              <a:t> и недостатки общеустановленных и специальных налоговых ставок</a:t>
            </a:r>
          </a:p>
          <a:p>
            <a:pPr algn="just" defTabSz="816296">
              <a:spcBef>
                <a:spcPts val="120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Освобождение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выставление счета-фактуры не требуется, книга продаж не заполняется, декларация не предоставляется</a:t>
            </a:r>
          </a:p>
          <a:p>
            <a:pPr algn="just" defTabSz="816296">
              <a:spcBef>
                <a:spcPts val="120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Пониженная ставка 5%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счет-фактура выставляется, книга продаж ведется, декларация предоставляется в налоговый орган в установленный законодательством срок, право на вычет отсутствует ( исключительные случаи)</a:t>
            </a:r>
          </a:p>
          <a:p>
            <a:pPr algn="just" defTabSz="816296">
              <a:spcBef>
                <a:spcPts val="1200"/>
              </a:spcBef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Пониженная ставка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7%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счет-фактура выставляется, книга продаж ведется, декларация предоставляется в налоговый орган в установленный законодательством срок, право на вычет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исключительные случаи)</a:t>
            </a:r>
          </a:p>
          <a:p>
            <a:pPr algn="just" defTabSz="816296">
              <a:spcBef>
                <a:spcPts val="120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Общеустановленная ставка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22%,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10%-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счет-фактура выставляется, книга продаж ведется, декларация предоставляется в налоговый орган в установленный законодательством срок,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принятие к вычету входного НДС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16296">
              <a:spcBef>
                <a:spcPts val="1200"/>
              </a:spcBef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16296">
              <a:spcBef>
                <a:spcPts val="1200"/>
              </a:spcBef>
            </a:pP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00B050"/>
                </a:solidFill>
                <a:latin typeface="PF Din Text Comp Pro Medium" panose="02000500000000020004" pitchFamily="2" charset="0"/>
              </a:rPr>
              <a:t>        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  <a:endParaRPr lang="ru-RU" dirty="0"/>
          </a:p>
        </p:txBody>
      </p:sp>
      <p:pic>
        <p:nvPicPr>
          <p:cNvPr id="13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6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89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45775" y="324381"/>
            <a:ext cx="8743981" cy="449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316416" y="3764030"/>
            <a:ext cx="607077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"/>
          <p:cNvSpPr txBox="1">
            <a:spLocks/>
          </p:cNvSpPr>
          <p:nvPr/>
        </p:nvSpPr>
        <p:spPr>
          <a:xfrm>
            <a:off x="218724" y="267494"/>
            <a:ext cx="8665556" cy="4642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57391" y="4132466"/>
            <a:ext cx="423848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  <a:endParaRPr lang="ru-RU" dirty="0"/>
          </a:p>
        </p:txBody>
      </p:sp>
      <p:pic>
        <p:nvPicPr>
          <p:cNvPr id="13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86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1" y="267494"/>
            <a:ext cx="842309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Существует </a:t>
            </a:r>
            <a:r>
              <a:rPr lang="ru-RU" dirty="0">
                <a:solidFill>
                  <a:srgbClr val="FF0000"/>
                </a:solidFill>
              </a:rPr>
              <a:t>определенные КВО</a:t>
            </a:r>
            <a:r>
              <a:rPr lang="ru-RU" dirty="0"/>
              <a:t>, которые отражаются в книге продаж 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dirty="0"/>
              <a:t> </a:t>
            </a:r>
            <a:r>
              <a:rPr lang="ru-RU" dirty="0" smtClean="0"/>
              <a:t>                                            ( </a:t>
            </a:r>
            <a:r>
              <a:rPr lang="ru-RU" dirty="0"/>
              <a:t>покупок) налоговых </a:t>
            </a:r>
            <a:r>
              <a:rPr lang="ru-RU" dirty="0" smtClean="0"/>
              <a:t>деклараций</a:t>
            </a:r>
          </a:p>
          <a:p>
            <a:pPr>
              <a:spcBef>
                <a:spcPts val="0"/>
              </a:spcBef>
            </a:pPr>
            <a:endParaRPr lang="ru-RU" dirty="0" smtClean="0"/>
          </a:p>
          <a:p>
            <a:r>
              <a:rPr lang="ru-RU" dirty="0"/>
              <a:t>Коды видов операций для книги продаж перечислены в </a:t>
            </a:r>
            <a:r>
              <a:rPr lang="ru-RU" dirty="0">
                <a:hlinkClick r:id="rId6"/>
              </a:rPr>
              <a:t>Приложении к Приказу ФНС России от 14.03.2016 N ММВ-7-3/136@. А в Приложении к Письму ФНС России от 20.09.2016 N СД-4-3/17657@ есть </a:t>
            </a:r>
            <a:r>
              <a:rPr lang="ru-RU" dirty="0">
                <a:hlinkClick r:id="rId7"/>
              </a:rPr>
              <a:t>примеры их использования. </a:t>
            </a:r>
            <a:endParaRPr lang="ru-RU" dirty="0" smtClean="0"/>
          </a:p>
          <a:p>
            <a:endParaRPr lang="ru-RU" dirty="0"/>
          </a:p>
          <a:p>
            <a:r>
              <a:rPr lang="ru-RU" sz="1600" dirty="0" smtClean="0"/>
              <a:t>Пример КВО по книге продаж:</a:t>
            </a:r>
          </a:p>
          <a:p>
            <a:r>
              <a:rPr lang="ru-RU" sz="1600" dirty="0" smtClean="0"/>
              <a:t>«01»- основной</a:t>
            </a:r>
            <a:r>
              <a:rPr lang="ru-RU" sz="1600" dirty="0"/>
              <a:t>. Его используют для большинства операций по </a:t>
            </a:r>
            <a:r>
              <a:rPr lang="ru-RU" sz="1600" dirty="0" smtClean="0"/>
              <a:t>реализации товаров, работ, услуг. </a:t>
            </a:r>
          </a:p>
          <a:p>
            <a:r>
              <a:rPr lang="ru-RU" sz="1600" dirty="0"/>
              <a:t>"02" укажите в книге продаж, если регистрируете счет-фактуру на полный или частичный аванс от покупателя</a:t>
            </a:r>
          </a:p>
          <a:p>
            <a:r>
              <a:rPr lang="ru-RU" sz="1600" dirty="0"/>
              <a:t>"06" регистрируйте в книге продаж счета-фактуры (в том числе авансовые), которые вы составили как налоговый агент по НДС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«26» </a:t>
            </a:r>
            <a:r>
              <a:rPr lang="ru-RU" sz="1600" dirty="0"/>
              <a:t>Составление продавцом счетов-фактур, первичных учетных документов, иных документов, содержащих суммарные (сводные) данные по операциям, совершенным в течение календарного месяца (квартала)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>
              <a:hlinkClick r:id="rId8"/>
            </a:endParaRPr>
          </a:p>
          <a:p>
            <a:endParaRPr lang="ru-RU" dirty="0"/>
          </a:p>
          <a:p>
            <a:endParaRPr lang="ru-RU" dirty="0" smtClean="0"/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16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18724" y="429060"/>
            <a:ext cx="8743981" cy="449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"/>
          <p:cNvSpPr txBox="1">
            <a:spLocks/>
          </p:cNvSpPr>
          <p:nvPr/>
        </p:nvSpPr>
        <p:spPr>
          <a:xfrm>
            <a:off x="218724" y="267494"/>
            <a:ext cx="8665556" cy="4642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/>
          </a:p>
          <a:p>
            <a:r>
              <a:rPr lang="ru-RU" sz="1800" b="1" dirty="0" smtClean="0"/>
              <a:t> </a:t>
            </a:r>
          </a:p>
          <a:p>
            <a:endParaRPr lang="ru-RU" sz="1800" b="1" dirty="0"/>
          </a:p>
          <a:p>
            <a:endParaRPr lang="ru-RU" sz="1800" b="1" dirty="0" smtClean="0"/>
          </a:p>
          <a:p>
            <a:r>
              <a:rPr lang="ru-RU" sz="2600" b="1" dirty="0" smtClean="0">
                <a:solidFill>
                  <a:schemeClr val="tx1"/>
                </a:solidFill>
              </a:rPr>
              <a:t>Лица </a:t>
            </a:r>
            <a:r>
              <a:rPr lang="ru-RU" sz="2600" b="1" dirty="0">
                <a:solidFill>
                  <a:schemeClr val="tx1"/>
                </a:solidFill>
              </a:rPr>
              <a:t>на УСН впервые ставшие в 2026 году плательщиками НДС освобождаются от ответственности за непредставление в срок первой налоговой декларации по НДС в 2026 году </a:t>
            </a:r>
          </a:p>
          <a:p>
            <a:r>
              <a:rPr lang="ru-RU" sz="2200" b="1" dirty="0" smtClean="0">
                <a:solidFill>
                  <a:srgbClr val="00B050"/>
                </a:solidFill>
                <a:latin typeface="PF Din Text Comp Pro Medium" panose="02000500000000020004" pitchFamily="2" charset="0"/>
              </a:rPr>
              <a:t>        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" name="Нашивка 1"/>
          <p:cNvSpPr/>
          <p:nvPr/>
        </p:nvSpPr>
        <p:spPr>
          <a:xfrm>
            <a:off x="395303" y="4192744"/>
            <a:ext cx="432048" cy="31149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63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17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2560</TotalTime>
  <Words>965</Words>
  <Application>Microsoft Office PowerPoint</Application>
  <PresentationFormat>Экран (16:9)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inet</dc:creator>
  <cp:lastModifiedBy>Кербель Мария Валерьевна</cp:lastModifiedBy>
  <cp:revision>223</cp:revision>
  <cp:lastPrinted>2025-12-15T04:41:52Z</cp:lastPrinted>
  <dcterms:created xsi:type="dcterms:W3CDTF">2021-01-11T11:09:21Z</dcterms:created>
  <dcterms:modified xsi:type="dcterms:W3CDTF">2025-12-15T04:59:55Z</dcterms:modified>
</cp:coreProperties>
</file>